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2" r:id="rId4"/>
    <p:sldId id="259" r:id="rId5"/>
    <p:sldId id="258" r:id="rId6"/>
    <p:sldId id="263" r:id="rId7"/>
    <p:sldId id="264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6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3.xml"/><Relationship Id="rId7" Type="http://schemas.openxmlformats.org/officeDocument/2006/relationships/slide" Target="slide7.xml"/><Relationship Id="rId12" Type="http://schemas.openxmlformats.org/officeDocument/2006/relationships/slide" Target="slide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0.xml"/><Relationship Id="rId5" Type="http://schemas.openxmlformats.org/officeDocument/2006/relationships/slide" Target="slide5.xml"/><Relationship Id="rId10" Type="http://schemas.openxmlformats.org/officeDocument/2006/relationships/slide" Target="slide9.xml"/><Relationship Id="rId4" Type="http://schemas.openxmlformats.org/officeDocument/2006/relationships/slide" Target="slide4.xml"/><Relationship Id="rId9" Type="http://schemas.openxmlformats.org/officeDocument/2006/relationships/slide" Target="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2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k-KZ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</a:t>
            </a:r>
            <a:endParaRPr kumimoji="0" lang="kk-KZ" sz="3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	</a:t>
            </a:r>
            <a:r>
              <a:rPr kumimoji="0" lang="kk-KZ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)</a:t>
            </a:r>
            <a:endParaRPr kumimoji="0" lang="ru-RU" sz="3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285720" y="214290"/>
            <a:ext cx="7848600" cy="2456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3200" i="1" dirty="0">
                <a:latin typeface="Times New Roman" pitchFamily="18" charset="0"/>
                <a:cs typeface="Times New Roman" pitchFamily="18" charset="0"/>
              </a:rPr>
              <a:t>Мен үшін –елімді дамыған елдердің сапына тұрғызып, санатына қосудан үлкен мақсат жоқ! Қазақтың өзінің </a:t>
            </a:r>
            <a:r>
              <a:rPr lang="kk-KZ" sz="3200" i="1" dirty="0" smtClean="0">
                <a:latin typeface="Times New Roman" pitchFamily="18" charset="0"/>
                <a:cs typeface="Times New Roman" pitchFamily="18" charset="0"/>
              </a:rPr>
              <a:t>ұлттық қасиеттерінің </a:t>
            </a:r>
            <a:r>
              <a:rPr lang="kk-KZ" sz="3200" i="1" dirty="0">
                <a:latin typeface="Times New Roman" pitchFamily="18" charset="0"/>
                <a:cs typeface="Times New Roman" pitchFamily="18" charset="0"/>
              </a:rPr>
              <a:t>қайта қалыптасуына қамқорлық жасау-менің президенттік те, перзенттік те </a:t>
            </a:r>
            <a:r>
              <a:rPr lang="kk-KZ" sz="3200" i="1" dirty="0" smtClean="0">
                <a:latin typeface="Times New Roman" pitchFamily="18" charset="0"/>
                <a:cs typeface="Times New Roman" pitchFamily="18" charset="0"/>
              </a:rPr>
              <a:t>парызым.</a:t>
            </a:r>
            <a:endParaRPr lang="kk-KZ" sz="32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10" descr="Изображение 09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2714620"/>
            <a:ext cx="4195770" cy="3481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6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ЗИЯТКЕРЛІК ОЙЫН</a:t>
            </a:r>
          </a:p>
          <a:p>
            <a:pPr lvl="0" algn="ctr">
              <a:spcBef>
                <a:spcPct val="0"/>
              </a:spcBef>
            </a:pPr>
            <a:r>
              <a:rPr lang="kk-KZ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“ДАРАБОЗ</a:t>
            </a:r>
            <a:r>
              <a:rPr lang="kk-KZ" sz="4400" dirty="0" smtClean="0"/>
              <a:t>”</a:t>
            </a:r>
            <a:endParaRPr lang="ru-RU" sz="4400" dirty="0" smtClean="0"/>
          </a:p>
          <a:p>
            <a:pPr lvl="0" algn="ctr">
              <a:spcBef>
                <a:spcPct val="0"/>
              </a:spcBef>
            </a:pPr>
            <a:endParaRPr kumimoji="0" lang="ru-RU" sz="44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5" descr="11395150kIGUnXjChf_p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4143380"/>
            <a:ext cx="2887662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ru-RU" sz="4400" dirty="0" smtClean="0"/>
              <a:t>- </a:t>
            </a:r>
            <a:r>
              <a:rPr lang="ru-RU" sz="4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Тыңдаңыздар!</a:t>
            </a:r>
            <a: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Тыңдаңыздар!</a:t>
            </a:r>
            <a: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Сайыстан</a:t>
            </a:r>
            <a: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қалмаңыздар!</a:t>
            </a:r>
            <a: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Мұнда қызық табылар</a:t>
            </a:r>
            <a: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нұры шашылар</a:t>
            </a:r>
            <a: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Ақыл, тілі</a:t>
            </a:r>
            <a: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дамыған,</a:t>
            </a:r>
            <a: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Үлгі алайық балалардан</a:t>
            </a:r>
            <a: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4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kumimoji="0" lang="ru-RU" sz="4400" b="1" i="1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algn="ctr">
              <a:buNone/>
              <a:defRPr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Бүгінгі </a:t>
            </a:r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зияткерлік ойын </a:t>
            </a:r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 бөлімнен тұрады:</a:t>
            </a:r>
            <a:b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/>
              <a:t/>
            </a:r>
            <a:br>
              <a:rPr lang="kk-KZ" dirty="0"/>
            </a:br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500034" y="1714488"/>
            <a:ext cx="7715304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“Қас – қағым сәтте”</a:t>
            </a:r>
            <a:b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“Тұлғаны тани біл”</a:t>
            </a:r>
            <a:b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  “Ғимараттарды атау”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“Білгірлер</a:t>
            </a:r>
            <a:r>
              <a:rPr kumimoji="0" lang="kk-KZ" sz="36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сайысы”</a:t>
            </a: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“Тарихи</a:t>
            </a:r>
            <a:r>
              <a:rPr kumimoji="0" lang="kk-KZ" sz="40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сандар</a:t>
            </a:r>
            <a: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</a:t>
            </a:r>
            <a:br>
              <a:rPr kumimoji="0" lang="kk-KZ" sz="4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kumimoji="0" lang="kk-KZ" sz="40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kk-KZ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 - кезең.“Қас – қағым сәтте” деп аталады.</a:t>
            </a:r>
            <a:b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Бұл сайыста әр топқа 5 сұрақтан қойылады. Әр сұрақ 5 ұпаймен есептеледі.</a:t>
            </a:r>
            <a:b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Сонымен, топтарға сәттілік тілей отыра, ойынымызды бастаймыз</a:t>
            </a:r>
            <a:r>
              <a:rPr lang="kk-KZ" sz="1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sz="9600" dirty="0" smtClean="0"/>
              <a:t/>
            </a:r>
            <a:br>
              <a:rPr lang="kk-KZ" sz="9600" dirty="0" smtClean="0"/>
            </a:br>
            <a:endParaRPr kumimoji="0" lang="ru-RU" sz="96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vert="horz" lIns="91440" tIns="45720" rIns="91440" bIns="45720" rtlCol="0" anchor="ctr">
            <a:normAutofit fontScale="325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kk-KZ" sz="9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1 - топ:</a:t>
            </a:r>
            <a:r>
              <a:rPr lang="kk-KZ" sz="9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9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9600" b="1" dirty="0" smtClean="0">
                <a:latin typeface="Times New Roman" pitchFamily="18" charset="0"/>
                <a:cs typeface="Times New Roman" pitchFamily="18" charset="0"/>
              </a:rPr>
              <a:t>1. Елбасымыздың туған жылы, туған жері?</a:t>
            </a:r>
          </a:p>
          <a:p>
            <a:pPr lvl="0" algn="ctr">
              <a:spcBef>
                <a:spcPct val="0"/>
              </a:spcBef>
            </a:pPr>
            <a:r>
              <a:rPr lang="kk-KZ" sz="9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9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9600" b="1" dirty="0" smtClean="0">
                <a:latin typeface="Times New Roman" pitchFamily="18" charset="0"/>
                <a:cs typeface="Times New Roman" pitchFamily="18" charset="0"/>
              </a:rPr>
              <a:t>2. Бірінші Президент күні қашан тойланады? </a:t>
            </a:r>
          </a:p>
          <a:p>
            <a:pPr lvl="0" algn="ctr">
              <a:spcBef>
                <a:spcPct val="0"/>
              </a:spcBef>
            </a:pPr>
            <a:r>
              <a:rPr lang="kk-KZ" sz="9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9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9600" b="1" dirty="0" smtClean="0">
                <a:latin typeface="Times New Roman" pitchFamily="18" charset="0"/>
                <a:cs typeface="Times New Roman" pitchFamily="18" charset="0"/>
              </a:rPr>
              <a:t>3. Қазақстан астаналарын ата? </a:t>
            </a:r>
          </a:p>
          <a:p>
            <a:pPr lvl="0" algn="ctr">
              <a:spcBef>
                <a:spcPct val="0"/>
              </a:spcBef>
            </a:pPr>
            <a:r>
              <a:rPr lang="kk-KZ" sz="9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9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9600" b="1" dirty="0" smtClean="0">
                <a:latin typeface="Times New Roman" pitchFamily="18" charset="0"/>
                <a:cs typeface="Times New Roman" pitchFamily="18" charset="0"/>
              </a:rPr>
              <a:t>4.Қай жылыҚазақстан Республикасының “АТА ЗАҢЫ” қабылданды?</a:t>
            </a:r>
          </a:p>
          <a:p>
            <a:pPr lvl="0" algn="ctr">
              <a:spcBef>
                <a:spcPct val="0"/>
              </a:spcBef>
            </a:pPr>
            <a:r>
              <a:rPr lang="kk-KZ" sz="9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9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9600" b="1" dirty="0" smtClean="0">
                <a:latin typeface="Times New Roman" pitchFamily="18" charset="0"/>
                <a:cs typeface="Times New Roman" pitchFamily="18" charset="0"/>
              </a:rPr>
              <a:t>5. Қай жылы тұңғыш мемлекеттік рәміздері бекітілді?</a:t>
            </a:r>
            <a:r>
              <a:rPr lang="kk-KZ" sz="9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9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9600" dirty="0" smtClean="0"/>
              <a:t/>
            </a:r>
            <a:br>
              <a:rPr lang="kk-KZ" sz="9600" dirty="0" smtClean="0"/>
            </a:br>
            <a:endParaRPr kumimoji="0" lang="ru-RU" sz="96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lvl="0" algn="ctr">
              <a:spcBef>
                <a:spcPct val="0"/>
              </a:spcBef>
            </a:pPr>
            <a:endParaRPr lang="kk-KZ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</a:pPr>
            <a:endParaRPr lang="kk-KZ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</a:pPr>
            <a:r>
              <a:rPr lang="kk-KZ" sz="51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2 - топ </a:t>
            </a:r>
          </a:p>
          <a:p>
            <a:pPr lvl="0" algn="ctr">
              <a:spcBef>
                <a:spcPct val="0"/>
              </a:spcBef>
            </a:pPr>
            <a:r>
              <a:rPr lang="kk-KZ" sz="5100" b="1" dirty="0" smtClean="0">
                <a:latin typeface="Times New Roman" pitchFamily="18" charset="0"/>
                <a:cs typeface="Times New Roman" pitchFamily="18" charset="0"/>
              </a:rPr>
              <a:t>1.Қазақстан Республикасының тұңғыш президенті болып Нұрсұлтан Назарбаев қай жылы сайланды?</a:t>
            </a:r>
          </a:p>
          <a:p>
            <a:pPr lvl="0" algn="ctr">
              <a:spcBef>
                <a:spcPct val="0"/>
              </a:spcBef>
            </a:pPr>
            <a:endParaRPr lang="kk-KZ" sz="51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</a:pPr>
            <a:r>
              <a:rPr lang="kk-KZ" sz="5100" b="1" dirty="0" smtClean="0">
                <a:latin typeface="Times New Roman" pitchFamily="18" charset="0"/>
                <a:cs typeface="Times New Roman" pitchFamily="18" charset="0"/>
              </a:rPr>
              <a:t>2.Қай жылы Қазақстан Республикасының  Ұлттық ақшасы ТЕҢГЕ айналымға енді?</a:t>
            </a:r>
          </a:p>
          <a:p>
            <a:pPr lvl="0" algn="ctr">
              <a:spcBef>
                <a:spcPct val="0"/>
              </a:spcBef>
            </a:pPr>
            <a:endParaRPr lang="kk-KZ" sz="51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</a:pPr>
            <a:r>
              <a:rPr lang="kk-KZ" sz="5100" b="1" dirty="0" smtClean="0">
                <a:latin typeface="Times New Roman" pitchFamily="18" charset="0"/>
                <a:cs typeface="Times New Roman" pitchFamily="18" charset="0"/>
              </a:rPr>
              <a:t>3. Қай жылы еліміздің астанасы АСТАНАНЫҢ ресми   тұсаукесері   болды?</a:t>
            </a:r>
          </a:p>
          <a:p>
            <a:pPr lvl="0" algn="ctr">
              <a:spcBef>
                <a:spcPct val="0"/>
              </a:spcBef>
            </a:pPr>
            <a:endParaRPr lang="kk-KZ" sz="51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</a:pPr>
            <a:r>
              <a:rPr lang="kk-KZ" sz="5100" b="1" dirty="0" smtClean="0">
                <a:latin typeface="Times New Roman" pitchFamily="18" charset="0"/>
                <a:cs typeface="Times New Roman" pitchFamily="18" charset="0"/>
              </a:rPr>
              <a:t>4. Қай жылы ҚР әнұраны  қабылданды?</a:t>
            </a:r>
          </a:p>
          <a:p>
            <a:pPr lvl="0" algn="ctr">
              <a:spcBef>
                <a:spcPct val="0"/>
              </a:spcBef>
            </a:pPr>
            <a:endParaRPr lang="kk-KZ" sz="51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</a:pPr>
            <a:r>
              <a:rPr lang="kk-KZ" sz="5100" b="1" dirty="0" smtClean="0">
                <a:latin typeface="Times New Roman" pitchFamily="18" charset="0"/>
                <a:cs typeface="Times New Roman" pitchFamily="18" charset="0"/>
              </a:rPr>
              <a:t>5. ӘНҰРАН авторлары кімдер?</a:t>
            </a:r>
            <a:r>
              <a:rPr lang="kk-KZ" sz="23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3900" dirty="0" smtClean="0">
                <a:latin typeface="Times New Roman" pitchFamily="18" charset="0"/>
                <a:cs typeface="Times New Roman" pitchFamily="18" charset="0"/>
              </a:rPr>
            </a:br>
            <a:endParaRPr kumimoji="0" lang="ru-RU" sz="23900" b="1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algn="ctr">
              <a:buNone/>
              <a:defRPr/>
            </a:pPr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/>
              <a:t/>
            </a:r>
            <a:br>
              <a:rPr lang="kk-KZ" dirty="0"/>
            </a:br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500034" y="1714488"/>
            <a:ext cx="77153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285728"/>
            <a:ext cx="17053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ІІ кезең </a:t>
            </a:r>
            <a:endParaRPr lang="ru-RU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00364" y="285728"/>
            <a:ext cx="42795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3600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“Тұлғаны тани біл</a:t>
            </a:r>
            <a:r>
              <a:rPr lang="kk-KZ" sz="2800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”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9" name="Рисунок 8" descr="F:\Тарихи адамдар\Ахмет_Байтұрсынов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1071546"/>
            <a:ext cx="1685926" cy="4214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F:\Тарихи адамдар\Талғат Мусабаев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08" y="2357430"/>
            <a:ext cx="1643074" cy="4143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F:\Тарихи адамдар\Әлия Мол.jpg"/>
          <p:cNvPicPr/>
          <p:nvPr/>
        </p:nvPicPr>
        <p:blipFill>
          <a:blip r:embed="rId5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96" y="1285860"/>
            <a:ext cx="2143140" cy="4000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F:\Тарихи адамдар\Ыбырай Алтынсарин.jpg"/>
          <p:cNvPicPr/>
          <p:nvPr/>
        </p:nvPicPr>
        <p:blipFill>
          <a:blip r:embed="rId6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6" y="1643050"/>
            <a:ext cx="2428892" cy="4357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algn="ctr">
              <a:buNone/>
              <a:defRPr/>
            </a:pPr>
            <a:r>
              <a:rPr lang="kk-KZ" dirty="0"/>
              <a:t/>
            </a:r>
            <a:br>
              <a:rPr lang="kk-KZ" dirty="0"/>
            </a:br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500034" y="1714488"/>
            <a:ext cx="77153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F:\Тарихи адамдар\Абай Құнанбаев.jpg"/>
          <p:cNvPicPr/>
          <p:nvPr/>
        </p:nvPicPr>
        <p:blipFill>
          <a:blip r:embed="rId3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500042"/>
            <a:ext cx="2162175" cy="5143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F:\Тарихи адамдар\toktar.jpg"/>
          <p:cNvPicPr/>
          <p:nvPr/>
        </p:nvPicPr>
        <p:blipFill>
          <a:blip r:embed="rId4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12" y="1428736"/>
            <a:ext cx="1928826" cy="5072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F:\Тарихи адамдар\Бауыржан момышұлы.jpg"/>
          <p:cNvPicPr/>
          <p:nvPr/>
        </p:nvPicPr>
        <p:blipFill>
          <a:blip r:embed="rId5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92" y="1571612"/>
            <a:ext cx="1828804" cy="5000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F:\Тарихи адамдар\Мәншүк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2" y="500042"/>
            <a:ext cx="1857388" cy="49292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 smtClean="0"/>
              <a:t>Интеллектуалды ойын</a:t>
            </a:r>
            <a:br>
              <a:rPr lang="kk-KZ" dirty="0" smtClean="0"/>
            </a:br>
            <a:r>
              <a:rPr lang="kk-KZ" dirty="0" smtClean="0"/>
              <a:t>“ДАРАБОЗ”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k-KZ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</a:t>
            </a:r>
            <a:endParaRPr kumimoji="0" lang="kk-KZ" sz="3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	</a:t>
            </a:r>
            <a:endParaRPr kumimoji="0" lang="ru-RU" sz="3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571472" y="428604"/>
            <a:ext cx="7848600" cy="110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kk-KZ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ІІІ кезең </a:t>
            </a:r>
            <a:r>
              <a:rPr lang="kk-KZ" sz="3200" b="1" dirty="0" smtClean="0">
                <a:solidFill>
                  <a:srgbClr val="0070C0"/>
                </a:solidFill>
              </a:rPr>
              <a:t>«Ғимараттарды атау».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kk-KZ" sz="4000" b="1" dirty="0" smtClean="0">
                <a:solidFill>
                  <a:srgbClr val="FF0000"/>
                </a:solidFill>
              </a:rPr>
              <a:t>І топ </a:t>
            </a:r>
            <a:endParaRPr lang="kk-KZ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Әзірет-сұлтан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000108"/>
            <a:ext cx="2286016" cy="4286280"/>
          </a:xfrm>
          <a:prstGeom prst="rect">
            <a:avLst/>
          </a:prstGeom>
          <a:noFill/>
        </p:spPr>
      </p:pic>
      <p:pic>
        <p:nvPicPr>
          <p:cNvPr id="1027" name="Picture 3" descr="E:\1103802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1571612"/>
            <a:ext cx="3016239" cy="3151190"/>
          </a:xfrm>
          <a:prstGeom prst="rect">
            <a:avLst/>
          </a:prstGeom>
          <a:noFill/>
        </p:spPr>
      </p:pic>
      <p:pic>
        <p:nvPicPr>
          <p:cNvPr id="10" name="Picture 2" descr="Сурет:Congress Hall Astan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98" y="2000240"/>
            <a:ext cx="2787646" cy="4664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6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k-KZ" dirty="0" smtClean="0"/>
              <a:t>Интеллектуалды ойын</a:t>
            </a:r>
            <a:br>
              <a:rPr lang="kk-KZ" dirty="0" smtClean="0"/>
            </a:br>
            <a:r>
              <a:rPr lang="kk-KZ" dirty="0" smtClean="0"/>
              <a:t>“ДАРАБОЗ”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kk-KZ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     </a:t>
            </a:r>
            <a:endParaRPr kumimoji="0" lang="kk-KZ" sz="3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		</a:t>
            </a:r>
            <a:endParaRPr kumimoji="0" lang="ru-RU" sz="3200" b="0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571472" y="428604"/>
            <a:ext cx="7848600" cy="493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 топ</a:t>
            </a:r>
          </a:p>
        </p:txBody>
      </p:sp>
      <p:pic>
        <p:nvPicPr>
          <p:cNvPr id="2050" name="Picture 2" descr="E:\201112080901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1" y="1071546"/>
            <a:ext cx="2714644" cy="5214974"/>
          </a:xfrm>
          <a:prstGeom prst="rect">
            <a:avLst/>
          </a:prstGeom>
          <a:noFill/>
        </p:spPr>
      </p:pic>
      <p:pic>
        <p:nvPicPr>
          <p:cNvPr id="2051" name="Picture 3" descr="E:\f536a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72" y="785794"/>
            <a:ext cx="4286280" cy="2714644"/>
          </a:xfrm>
          <a:prstGeom prst="rect">
            <a:avLst/>
          </a:prstGeom>
          <a:noFill/>
        </p:spPr>
      </p:pic>
      <p:pic>
        <p:nvPicPr>
          <p:cNvPr id="2052" name="Picture 4" descr="E:\137664605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868" y="3786190"/>
            <a:ext cx="428625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6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/>
          <a:p>
            <a:pPr algn="ctr">
              <a:buNone/>
              <a:defRPr/>
            </a:pPr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/>
              <a:t/>
            </a:r>
            <a:br>
              <a:rPr lang="kk-KZ" dirty="0"/>
            </a:br>
            <a:endParaRPr lang="kk-KZ" i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500034" y="1714488"/>
            <a:ext cx="771530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286116" y="214290"/>
            <a:ext cx="183479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кезең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357158" y="2571744"/>
            <a:ext cx="3714776" cy="628648"/>
          </a:xfrm>
          <a:prstGeom prst="roundRect">
            <a:avLst/>
          </a:prstGeom>
          <a:solidFill>
            <a:srgbClr val="66FF66"/>
          </a:solidFill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 anchor="ctr"/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Білгірлер сайысы</a:t>
            </a:r>
            <a:endParaRPr lang="ru-RU" sz="2800" b="1" dirty="0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7" name="AutoShape 43"/>
          <p:cNvSpPr>
            <a:spLocks noChangeArrowheads="1"/>
          </p:cNvSpPr>
          <p:nvPr/>
        </p:nvSpPr>
        <p:spPr bwMode="auto">
          <a:xfrm>
            <a:off x="4643438" y="1285860"/>
            <a:ext cx="857256" cy="776302"/>
          </a:xfrm>
          <a:prstGeom prst="cube">
            <a:avLst>
              <a:gd name="adj" fmla="val 25000"/>
            </a:avLst>
          </a:prstGeom>
          <a:solidFill>
            <a:srgbClr val="00B0F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kk-KZ" sz="2400" b="1" dirty="0" smtClean="0">
                <a:solidFill>
                  <a:srgbClr val="090E21"/>
                </a:solidFill>
                <a:hlinkClick r:id="rId3" action="ppaction://hlinksldjump"/>
              </a:rPr>
              <a:t>30</a:t>
            </a:r>
            <a:endParaRPr lang="ru-RU" sz="2400" b="1" dirty="0">
              <a:solidFill>
                <a:srgbClr val="090E21"/>
              </a:solidFill>
            </a:endParaRPr>
          </a:p>
        </p:txBody>
      </p:sp>
      <p:sp>
        <p:nvSpPr>
          <p:cNvPr id="8" name="AutoShape 50"/>
          <p:cNvSpPr>
            <a:spLocks noChangeArrowheads="1"/>
          </p:cNvSpPr>
          <p:nvPr/>
        </p:nvSpPr>
        <p:spPr bwMode="auto">
          <a:xfrm>
            <a:off x="6143636" y="1285860"/>
            <a:ext cx="844568" cy="776302"/>
          </a:xfrm>
          <a:prstGeom prst="cube">
            <a:avLst>
              <a:gd name="adj" fmla="val 25000"/>
            </a:avLst>
          </a:prstGeom>
          <a:solidFill>
            <a:srgbClr val="FFC0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kk-KZ" sz="2400" b="1" dirty="0" smtClean="0">
                <a:solidFill>
                  <a:srgbClr val="FF33CC"/>
                </a:solidFill>
                <a:hlinkClick r:id="rId4" action="ppaction://hlinksldjump"/>
              </a:rPr>
              <a:t>40</a:t>
            </a:r>
            <a:endParaRPr lang="ru-RU" sz="2400" b="1" dirty="0">
              <a:solidFill>
                <a:srgbClr val="FF33CC"/>
              </a:solidFill>
            </a:endParaRPr>
          </a:p>
        </p:txBody>
      </p:sp>
      <p:sp>
        <p:nvSpPr>
          <p:cNvPr id="9" name="AutoShape 51"/>
          <p:cNvSpPr>
            <a:spLocks noChangeArrowheads="1"/>
          </p:cNvSpPr>
          <p:nvPr/>
        </p:nvSpPr>
        <p:spPr bwMode="auto">
          <a:xfrm>
            <a:off x="7500958" y="1285860"/>
            <a:ext cx="833464" cy="776302"/>
          </a:xfrm>
          <a:prstGeom prst="cube">
            <a:avLst>
              <a:gd name="adj" fmla="val 25000"/>
            </a:avLst>
          </a:prstGeom>
          <a:solidFill>
            <a:srgbClr val="00CC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kk-KZ" sz="2400" b="1" dirty="0" smtClean="0">
                <a:solidFill>
                  <a:srgbClr val="090E21"/>
                </a:solidFill>
                <a:hlinkClick r:id="rId5" action="ppaction://hlinksldjump"/>
              </a:rPr>
              <a:t>50</a:t>
            </a:r>
            <a:endParaRPr lang="ru-RU" sz="2400" b="1" dirty="0">
              <a:solidFill>
                <a:srgbClr val="090E21"/>
              </a:solidFill>
            </a:endParaRPr>
          </a:p>
        </p:txBody>
      </p:sp>
      <p:sp>
        <p:nvSpPr>
          <p:cNvPr id="10" name="AutoShape 52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4643438" y="2492374"/>
            <a:ext cx="857256" cy="793749"/>
          </a:xfrm>
          <a:prstGeom prst="cube">
            <a:avLst>
              <a:gd name="adj" fmla="val 25000"/>
            </a:avLst>
          </a:prstGeom>
          <a:solidFill>
            <a:schemeClr val="bg2">
              <a:lumMod val="5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kk-KZ" sz="2400" b="1" dirty="0">
                <a:solidFill>
                  <a:srgbClr val="FF33CC"/>
                </a:solidFill>
                <a:hlinkClick r:id="rId6" action="ppaction://hlinksldjump"/>
              </a:rPr>
              <a:t>30</a:t>
            </a:r>
            <a:endParaRPr lang="ru-RU" sz="2400" b="1" dirty="0">
              <a:solidFill>
                <a:srgbClr val="FF33CC"/>
              </a:solidFill>
            </a:endParaRPr>
          </a:p>
        </p:txBody>
      </p:sp>
      <p:sp>
        <p:nvSpPr>
          <p:cNvPr id="11" name="AutoShape 53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084888" y="2492374"/>
            <a:ext cx="844566" cy="793749"/>
          </a:xfrm>
          <a:prstGeom prst="cube">
            <a:avLst>
              <a:gd name="adj" fmla="val 25000"/>
            </a:avLst>
          </a:prstGeom>
          <a:solidFill>
            <a:srgbClr val="034D1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kk-KZ" sz="2400" b="1" dirty="0">
                <a:solidFill>
                  <a:srgbClr val="FF33CC"/>
                </a:solidFill>
                <a:hlinkClick r:id="rId7" action="ppaction://hlinksldjump"/>
              </a:rPr>
              <a:t>40</a:t>
            </a:r>
            <a:endParaRPr lang="ru-RU" sz="2400" b="1" dirty="0">
              <a:solidFill>
                <a:srgbClr val="FF33CC"/>
              </a:solidFill>
            </a:endParaRPr>
          </a:p>
        </p:txBody>
      </p:sp>
      <p:sp>
        <p:nvSpPr>
          <p:cNvPr id="12" name="AutoShape 54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524750" y="2492374"/>
            <a:ext cx="833464" cy="793749"/>
          </a:xfrm>
          <a:prstGeom prst="cube">
            <a:avLst>
              <a:gd name="adj" fmla="val 25000"/>
            </a:avLst>
          </a:prstGeom>
          <a:solidFill>
            <a:srgbClr val="C000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kk-KZ" sz="2400" b="1" dirty="0">
                <a:solidFill>
                  <a:srgbClr val="FF33CC"/>
                </a:solidFill>
                <a:hlinkClick r:id="rId9" action="ppaction://hlinksldjump"/>
              </a:rPr>
              <a:t>50</a:t>
            </a:r>
            <a:endParaRPr lang="ru-RU" sz="2400" b="1" dirty="0">
              <a:solidFill>
                <a:srgbClr val="FF33CC"/>
              </a:solidFill>
            </a:endParaRPr>
          </a:p>
        </p:txBody>
      </p:sp>
      <p:sp>
        <p:nvSpPr>
          <p:cNvPr id="13" name="AutoShape 55"/>
          <p:cNvSpPr>
            <a:spLocks noChangeArrowheads="1"/>
          </p:cNvSpPr>
          <p:nvPr/>
        </p:nvSpPr>
        <p:spPr bwMode="auto">
          <a:xfrm>
            <a:off x="4572000" y="3714752"/>
            <a:ext cx="928694" cy="785818"/>
          </a:xfrm>
          <a:prstGeom prst="cube">
            <a:avLst>
              <a:gd name="adj" fmla="val 25000"/>
            </a:avLst>
          </a:prstGeom>
          <a:solidFill>
            <a:schemeClr val="tx2">
              <a:lumMod val="75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kk-KZ" sz="2400" b="1" dirty="0" smtClean="0">
                <a:solidFill>
                  <a:schemeClr val="bg1"/>
                </a:solidFill>
                <a:hlinkClick r:id="rId10" action="ppaction://hlinksldjump"/>
              </a:rPr>
              <a:t>30</a:t>
            </a:r>
            <a:endParaRPr lang="kk-KZ" sz="2400" b="1" dirty="0">
              <a:solidFill>
                <a:schemeClr val="bg1"/>
              </a:solidFill>
            </a:endParaRPr>
          </a:p>
        </p:txBody>
      </p:sp>
      <p:sp>
        <p:nvSpPr>
          <p:cNvPr id="14" name="AutoShape 56"/>
          <p:cNvSpPr>
            <a:spLocks noChangeArrowheads="1"/>
          </p:cNvSpPr>
          <p:nvPr/>
        </p:nvSpPr>
        <p:spPr bwMode="auto">
          <a:xfrm>
            <a:off x="6000760" y="3714752"/>
            <a:ext cx="917591" cy="785818"/>
          </a:xfrm>
          <a:prstGeom prst="cube">
            <a:avLst>
              <a:gd name="adj" fmla="val 25000"/>
            </a:avLst>
          </a:prstGeom>
          <a:solidFill>
            <a:schemeClr val="tx2">
              <a:lumMod val="40000"/>
              <a:lumOff val="6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kk-KZ" sz="2400" b="1" dirty="0">
                <a:solidFill>
                  <a:srgbClr val="090E21"/>
                </a:solidFill>
                <a:hlinkClick r:id="rId11" action="ppaction://hlinksldjump"/>
              </a:rPr>
              <a:t>40</a:t>
            </a:r>
            <a:endParaRPr lang="ru-RU" sz="2400" b="1" dirty="0">
              <a:solidFill>
                <a:srgbClr val="090E21"/>
              </a:solidFill>
            </a:endParaRPr>
          </a:p>
        </p:txBody>
      </p:sp>
      <p:sp>
        <p:nvSpPr>
          <p:cNvPr id="15" name="AutoShape 57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429520" y="3643314"/>
            <a:ext cx="906489" cy="785818"/>
          </a:xfrm>
          <a:prstGeom prst="cube">
            <a:avLst>
              <a:gd name="adj" fmla="val 25000"/>
            </a:avLst>
          </a:prstGeom>
          <a:solidFill>
            <a:srgbClr val="FF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>
              <a:defRPr/>
            </a:pPr>
            <a:r>
              <a:rPr lang="kk-KZ" sz="2400" b="1" dirty="0" smtClean="0">
                <a:solidFill>
                  <a:srgbClr val="FF33CC"/>
                </a:solidFill>
                <a:hlinkClick r:id="rId8" action="ppaction://hlinksldjump"/>
              </a:rPr>
              <a:t>50</a:t>
            </a:r>
            <a:endParaRPr lang="ru-RU" sz="2400" b="1" dirty="0">
              <a:solidFill>
                <a:srgbClr val="FF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endParaRPr lang="kk-KZ" sz="4400" b="1" dirty="0" smtClean="0"/>
          </a:p>
          <a:p>
            <a:pPr lvl="0" algn="ctr">
              <a:spcBef>
                <a:spcPct val="0"/>
              </a:spcBef>
            </a:pPr>
            <a:r>
              <a:rPr lang="kk-KZ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kk-KZ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кезең</a:t>
            </a:r>
          </a:p>
          <a:p>
            <a:pPr lvl="0" algn="ctr">
              <a:spcBef>
                <a:spcPct val="0"/>
              </a:spcBef>
            </a:pPr>
            <a:r>
              <a:rPr lang="kk-KZ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Тарихи сандар</a:t>
            </a:r>
            <a:r>
              <a:rPr lang="kk-KZ" sz="4400" b="1" dirty="0" smtClean="0">
                <a:solidFill>
                  <a:srgbClr val="0070C0"/>
                </a:solidFill>
              </a:rPr>
              <a:t> </a:t>
            </a:r>
          </a:p>
          <a:p>
            <a:pPr lvl="0" algn="ctr">
              <a:spcBef>
                <a:spcPct val="0"/>
              </a:spcBef>
            </a:pPr>
            <a:r>
              <a:rPr kumimoji="0" lang="kk-KZ" sz="4400" b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І</a:t>
            </a:r>
            <a:r>
              <a:rPr kumimoji="0" lang="kk-KZ" sz="4400" b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топ</a:t>
            </a:r>
          </a:p>
          <a:p>
            <a:pPr marL="742950" lvl="0" indent="-742950">
              <a:spcBef>
                <a:spcPct val="0"/>
              </a:spcBef>
              <a:buAutoNum type="arabicPeriod"/>
            </a:pPr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1991жылы</a:t>
            </a:r>
          </a:p>
          <a:p>
            <a:pPr marL="742950" indent="-742950">
              <a:spcBef>
                <a:spcPct val="0"/>
              </a:spcBef>
            </a:pPr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2. 1992 жыл 4 маусымда.</a:t>
            </a:r>
          </a:p>
          <a:p>
            <a:pPr marL="742950" indent="-742950">
              <a:spcBef>
                <a:spcPct val="0"/>
              </a:spcBef>
            </a:pPr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3. 1960-69 жылдары</a:t>
            </a:r>
          </a:p>
          <a:p>
            <a:pPr marL="742950" indent="-742950">
              <a:spcBef>
                <a:spcPct val="0"/>
              </a:spcBef>
            </a:pPr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4.1998жылы</a:t>
            </a:r>
          </a:p>
          <a:p>
            <a:pPr marL="742950" indent="-742950">
              <a:spcBef>
                <a:spcPct val="0"/>
              </a:spcBef>
            </a:pPr>
            <a:r>
              <a:rPr lang="kk-KZ" sz="4800" b="1" dirty="0" smtClean="0">
                <a:latin typeface="Times New Roman" pitchFamily="18" charset="0"/>
                <a:cs typeface="Times New Roman" pitchFamily="18" charset="0"/>
              </a:rPr>
              <a:t>5.1977-1979жылы.</a:t>
            </a:r>
            <a:endParaRPr lang="ru-RU" sz="4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 algn="ctr">
              <a:spcBef>
                <a:spcPct val="0"/>
              </a:spcBef>
            </a:pPr>
            <a:endParaRPr lang="ru-RU" sz="4400" dirty="0" smtClean="0"/>
          </a:p>
          <a:p>
            <a:pPr marL="742950" indent="-742950" algn="ctr">
              <a:spcBef>
                <a:spcPct val="0"/>
              </a:spcBef>
            </a:pPr>
            <a:endParaRPr lang="ru-RU" sz="4400" dirty="0" smtClean="0"/>
          </a:p>
          <a:p>
            <a:pPr marL="742950" lvl="0" indent="-742950" algn="ctr">
              <a:spcBef>
                <a:spcPct val="0"/>
              </a:spcBef>
            </a:pPr>
            <a:endParaRPr kumimoji="0" lang="ru-RU" sz="44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5" descr="11395150kIGUnXjChf_p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4357694"/>
            <a:ext cx="2887662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742950" indent="-742950" algn="ctr">
              <a:spcBef>
                <a:spcPct val="0"/>
              </a:spcBef>
            </a:pPr>
            <a:endParaRPr lang="ru-RU" sz="4400" dirty="0" smtClean="0"/>
          </a:p>
          <a:p>
            <a:pPr marL="742950" indent="-742950" algn="ctr">
              <a:spcBef>
                <a:spcPct val="0"/>
              </a:spcBef>
            </a:pPr>
            <a:endParaRPr lang="ru-RU" sz="4400" dirty="0" smtClean="0"/>
          </a:p>
          <a:p>
            <a:pPr marL="742950" lvl="0" indent="-742950" algn="ctr">
              <a:spcBef>
                <a:spcPct val="0"/>
              </a:spcBef>
            </a:pPr>
            <a:endParaRPr kumimoji="0" lang="ru-RU" sz="44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5" descr="11395150kIGUnXjChf_p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4357694"/>
            <a:ext cx="2887662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85720" y="285728"/>
            <a:ext cx="72866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 топ</a:t>
            </a:r>
          </a:p>
          <a:p>
            <a:pPr marL="457200" indent="-457200">
              <a:buAutoNum type="arabicPeriod"/>
            </a:pPr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1940 жылы</a:t>
            </a: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2. 1998 жылы 10 шілдеде</a:t>
            </a:r>
          </a:p>
          <a:p>
            <a:pPr marL="457200" indent="-457200"/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3. 1969-73 жылдары</a:t>
            </a:r>
          </a:p>
          <a:p>
            <a:pPr marL="457200" indent="-457200"/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4. 30 тамыз1995 ж</a:t>
            </a:r>
          </a:p>
          <a:p>
            <a:pPr marL="457200" indent="-457200"/>
            <a:r>
              <a:rPr lang="kk-KZ" sz="4400" b="1" dirty="0" smtClean="0"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16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желтоқсан 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1991ж.</a:t>
            </a:r>
            <a:endParaRPr lang="kk-KZ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/>
            <a:r>
              <a:rPr lang="kk-KZ" sz="2000" i="1" dirty="0" smtClean="0"/>
              <a:t>.</a:t>
            </a:r>
            <a:endParaRPr lang="ru-RU" sz="2000" dirty="0" smtClean="0"/>
          </a:p>
          <a:p>
            <a:pPr marL="457200" indent="-457200" algn="ctr"/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95</TotalTime>
  <Words>204</Words>
  <PresentationFormat>Экран (4:3)</PresentationFormat>
  <Paragraphs>79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Интеллектуалды ойын “ДАРАБОЗ”</vt:lpstr>
      <vt:lpstr>Интеллектуалды ойын “ДАРАБОЗ”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Интеллектуалды ойын “ДАРАБОЗ”</dc:title>
  <dc:creator>Sulpak</dc:creator>
  <cp:lastModifiedBy>Windows User</cp:lastModifiedBy>
  <cp:revision>13</cp:revision>
  <dcterms:created xsi:type="dcterms:W3CDTF">2018-11-21T15:30:41Z</dcterms:created>
  <dcterms:modified xsi:type="dcterms:W3CDTF">2018-11-23T14:44:42Z</dcterms:modified>
</cp:coreProperties>
</file>